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iDflBwDEq8cwFozubxuyDJYpWV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3868aa1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3868aa1a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53868aa1a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3868aa1a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3868aa1a6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53868aa1a6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4a"/><Relationship Id="rId13" Type="http://schemas.microsoft.com/office/2007/relationships/media" Target="../media/media8.m4a"/><Relationship Id="rId3" Type="http://schemas.microsoft.com/office/2007/relationships/media" Target="../media/media3.m4a"/><Relationship Id="rId7" Type="http://schemas.microsoft.com/office/2007/relationships/media" Target="../media/media5.m4a"/><Relationship Id="rId12" Type="http://schemas.openxmlformats.org/officeDocument/2006/relationships/audio" Target="../media/media7.m4a"/><Relationship Id="rId17" Type="http://schemas.openxmlformats.org/officeDocument/2006/relationships/image" Target="../media/image1.png"/><Relationship Id="rId2" Type="http://schemas.openxmlformats.org/officeDocument/2006/relationships/audio" Target="../media/media2.m4a"/><Relationship Id="rId16" Type="http://schemas.openxmlformats.org/officeDocument/2006/relationships/notesSlide" Target="../notesSlides/notesSlide2.xml"/><Relationship Id="rId1" Type="http://schemas.microsoft.com/office/2007/relationships/media" Target="../media/media2.m4a"/><Relationship Id="rId6" Type="http://schemas.openxmlformats.org/officeDocument/2006/relationships/audio" Target="../media/media4.m4a"/><Relationship Id="rId11" Type="http://schemas.microsoft.com/office/2007/relationships/media" Target="../media/media7.m4a"/><Relationship Id="rId5" Type="http://schemas.microsoft.com/office/2007/relationships/media" Target="../media/media4.m4a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6.m4a"/><Relationship Id="rId4" Type="http://schemas.openxmlformats.org/officeDocument/2006/relationships/audio" Target="../media/media3.m4a"/><Relationship Id="rId9" Type="http://schemas.microsoft.com/office/2007/relationships/media" Target="../media/media6.m4a"/><Relationship Id="rId14" Type="http://schemas.openxmlformats.org/officeDocument/2006/relationships/audio" Target="../media/media8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subTitle" idx="1"/>
          </p:nvPr>
        </p:nvSpPr>
        <p:spPr>
          <a:xfrm>
            <a:off x="1524000" y="2690201"/>
            <a:ext cx="9144000" cy="30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>
                <a:solidFill>
                  <a:srgbClr val="000000"/>
                </a:solidFill>
              </a:rPr>
              <a:t>Plan de Proyecto 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 err="1">
                <a:solidFill>
                  <a:srgbClr val="000000"/>
                </a:solidFill>
              </a:rPr>
              <a:t>Monitoreo</a:t>
            </a:r>
            <a:r>
              <a:rPr lang="en-US" dirty="0">
                <a:solidFill>
                  <a:srgbClr val="000000"/>
                </a:solidFill>
              </a:rPr>
              <a:t> de Raspberry Pi con Prometheus y Grafana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dirty="0">
                <a:solidFill>
                  <a:srgbClr val="000000"/>
                </a:solidFill>
              </a:rPr>
              <a:t>PS.4-2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800" dirty="0" err="1">
                <a:solidFill>
                  <a:srgbClr val="000000"/>
                </a:solidFill>
              </a:rPr>
              <a:t>Arreche</a:t>
            </a:r>
            <a:r>
              <a:rPr lang="en-US" sz="1800" dirty="0">
                <a:solidFill>
                  <a:srgbClr val="000000"/>
                </a:solidFill>
              </a:rPr>
              <a:t> Cristian – 01515/4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800" dirty="0" err="1">
                <a:solidFill>
                  <a:srgbClr val="000000"/>
                </a:solidFill>
              </a:rPr>
              <a:t>Blasco</a:t>
            </a:r>
            <a:r>
              <a:rPr lang="en-US" sz="1800" dirty="0">
                <a:solidFill>
                  <a:srgbClr val="000000"/>
                </a:solidFill>
              </a:rPr>
              <a:t> Federico – 01678/4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196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800" b="1" dirty="0"/>
              <a:t>Taller de Proyecto II</a:t>
            </a:r>
            <a:endParaRPr sz="4800" b="1" dirty="0"/>
          </a:p>
        </p:txBody>
      </p:sp>
      <p:pic>
        <p:nvPicPr>
          <p:cNvPr id="4" name="Diapositiva Nº1 2">
            <a:hlinkClick r:id="" action="ppaction://media"/>
            <a:extLst>
              <a:ext uri="{FF2B5EF4-FFF2-40B4-BE49-F238E27FC236}">
                <a16:creationId xmlns:a16="http://schemas.microsoft.com/office/drawing/2014/main" id="{D21A79BC-48D7-4480-A874-068226156F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0" y="574420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800" b="1" dirty="0" err="1"/>
              <a:t>Objetivos</a:t>
            </a:r>
            <a:r>
              <a:rPr lang="en-US" sz="4800" b="1" dirty="0"/>
              <a:t> del Proyecto</a:t>
            </a:r>
            <a:endParaRPr sz="4800" dirty="0"/>
          </a:p>
        </p:txBody>
      </p:sp>
      <p:sp>
        <p:nvSpPr>
          <p:cNvPr id="95" name="Google Shape;95;p2"/>
          <p:cNvSpPr txBox="1">
            <a:spLocks noGrp="1"/>
          </p:cNvSpPr>
          <p:nvPr>
            <p:ph type="body" idx="1"/>
          </p:nvPr>
        </p:nvSpPr>
        <p:spPr>
          <a:xfrm>
            <a:off x="838200" y="16907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 b="1" dirty="0" err="1">
                <a:solidFill>
                  <a:srgbClr val="000000"/>
                </a:solidFill>
              </a:rPr>
              <a:t>Objetivo</a:t>
            </a:r>
            <a:r>
              <a:rPr lang="en-US" sz="2400" b="1" dirty="0">
                <a:solidFill>
                  <a:srgbClr val="000000"/>
                </a:solidFill>
              </a:rPr>
              <a:t> general:</a:t>
            </a:r>
            <a:endParaRPr sz="2400" b="1" dirty="0">
              <a:solidFill>
                <a:srgbClr val="000000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Monitorear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distintos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parámetros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uso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varias</a:t>
            </a:r>
            <a:r>
              <a:rPr lang="en-US" sz="2200" dirty="0">
                <a:solidFill>
                  <a:srgbClr val="000000"/>
                </a:solidFill>
              </a:rPr>
              <a:t> Raspberry Pi, </a:t>
            </a:r>
            <a:r>
              <a:rPr lang="en-US" sz="2200" dirty="0" err="1">
                <a:solidFill>
                  <a:srgbClr val="000000"/>
                </a:solidFill>
              </a:rPr>
              <a:t>utilizando</a:t>
            </a:r>
            <a:r>
              <a:rPr lang="en-US" sz="2200" dirty="0">
                <a:solidFill>
                  <a:srgbClr val="000000"/>
                </a:solidFill>
              </a:rPr>
              <a:t> Prometheus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software de </a:t>
            </a:r>
            <a:r>
              <a:rPr lang="en-US" sz="2200" dirty="0" err="1">
                <a:solidFill>
                  <a:srgbClr val="000000"/>
                </a:solidFill>
              </a:rPr>
              <a:t>monitoreo</a:t>
            </a:r>
            <a:r>
              <a:rPr lang="en-US" sz="2200" dirty="0">
                <a:solidFill>
                  <a:srgbClr val="000000"/>
                </a:solidFill>
              </a:rPr>
              <a:t> y Grafana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plataforma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análisis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métricas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 b="1" dirty="0" err="1">
                <a:solidFill>
                  <a:srgbClr val="000000"/>
                </a:solidFill>
              </a:rPr>
              <a:t>Objetivos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particulares</a:t>
            </a:r>
            <a:r>
              <a:rPr lang="en-US" sz="2400" b="1" dirty="0">
                <a:solidFill>
                  <a:srgbClr val="000000"/>
                </a:solidFill>
              </a:rPr>
              <a:t>:</a:t>
            </a:r>
            <a:endParaRPr sz="2400" b="1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Utilizar</a:t>
            </a:r>
            <a:r>
              <a:rPr lang="en-US" sz="2200" dirty="0">
                <a:solidFill>
                  <a:srgbClr val="000000"/>
                </a:solidFill>
              </a:rPr>
              <a:t> un software de </a:t>
            </a:r>
            <a:r>
              <a:rPr lang="en-US" sz="2200" dirty="0" err="1">
                <a:solidFill>
                  <a:srgbClr val="000000"/>
                </a:solidFill>
              </a:rPr>
              <a:t>virtualización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VirtualBox para </a:t>
            </a:r>
            <a:r>
              <a:rPr lang="en-US" sz="2200" dirty="0" err="1">
                <a:solidFill>
                  <a:srgbClr val="000000"/>
                </a:solidFill>
              </a:rPr>
              <a:t>simular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varias</a:t>
            </a:r>
            <a:r>
              <a:rPr lang="en-US" sz="2200" dirty="0">
                <a:solidFill>
                  <a:srgbClr val="000000"/>
                </a:solidFill>
              </a:rPr>
              <a:t> Raspberry Pi.</a:t>
            </a:r>
            <a:endParaRPr sz="2200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Configurar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contenedor</a:t>
            </a:r>
            <a:r>
              <a:rPr lang="en-US" sz="2200" dirty="0">
                <a:solidFill>
                  <a:srgbClr val="000000"/>
                </a:solidFill>
              </a:rPr>
              <a:t> de Docker para </a:t>
            </a:r>
            <a:r>
              <a:rPr lang="en-US" sz="2200" dirty="0" err="1">
                <a:solidFill>
                  <a:srgbClr val="000000"/>
                </a:solidFill>
              </a:rPr>
              <a:t>instalar</a:t>
            </a:r>
            <a:r>
              <a:rPr lang="en-US" sz="2200" dirty="0">
                <a:solidFill>
                  <a:srgbClr val="000000"/>
                </a:solidFill>
              </a:rPr>
              <a:t> las </a:t>
            </a:r>
            <a:r>
              <a:rPr lang="en-US" sz="2200" dirty="0" err="1">
                <a:solidFill>
                  <a:srgbClr val="000000"/>
                </a:solidFill>
              </a:rPr>
              <a:t>herramientas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monitoreo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Conectar</a:t>
            </a:r>
            <a:r>
              <a:rPr lang="en-US" sz="2200" dirty="0">
                <a:solidFill>
                  <a:srgbClr val="000000"/>
                </a:solidFill>
              </a:rPr>
              <a:t> las Raspberry Pi a una base de </a:t>
            </a:r>
            <a:r>
              <a:rPr lang="en-US" sz="2200" dirty="0" err="1">
                <a:solidFill>
                  <a:srgbClr val="000000"/>
                </a:solidFill>
              </a:rPr>
              <a:t>datos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gestionada</a:t>
            </a:r>
            <a:r>
              <a:rPr lang="en-US" sz="2200" dirty="0">
                <a:solidFill>
                  <a:srgbClr val="000000"/>
                </a:solidFill>
              </a:rPr>
              <a:t> con Prometheus.</a:t>
            </a:r>
            <a:endParaRPr sz="2200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Visualizar</a:t>
            </a:r>
            <a:r>
              <a:rPr lang="en-US" sz="2200" dirty="0">
                <a:solidFill>
                  <a:srgbClr val="000000"/>
                </a:solidFill>
              </a:rPr>
              <a:t> la </a:t>
            </a:r>
            <a:r>
              <a:rPr lang="en-US" sz="2200" dirty="0" err="1">
                <a:solidFill>
                  <a:srgbClr val="000000"/>
                </a:solidFill>
              </a:rPr>
              <a:t>información</a:t>
            </a:r>
            <a:r>
              <a:rPr lang="en-US" sz="2200" dirty="0">
                <a:solidFill>
                  <a:srgbClr val="000000"/>
                </a:solidFill>
              </a:rPr>
              <a:t> de la base de </a:t>
            </a:r>
            <a:r>
              <a:rPr lang="en-US" sz="2200" dirty="0" err="1">
                <a:solidFill>
                  <a:srgbClr val="000000"/>
                </a:solidFill>
              </a:rPr>
              <a:t>datos</a:t>
            </a:r>
            <a:r>
              <a:rPr lang="en-US" sz="2200" dirty="0">
                <a:solidFill>
                  <a:srgbClr val="000000"/>
                </a:solidFill>
              </a:rPr>
              <a:t> con Grafana.</a:t>
            </a:r>
            <a:endParaRPr sz="2200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Configurar</a:t>
            </a:r>
            <a:r>
              <a:rPr lang="en-US" sz="2200" dirty="0">
                <a:solidFill>
                  <a:srgbClr val="000000"/>
                </a:solidFill>
              </a:rPr>
              <a:t> un panel de </a:t>
            </a:r>
            <a:r>
              <a:rPr lang="en-US" sz="2200" dirty="0" err="1">
                <a:solidFill>
                  <a:srgbClr val="000000"/>
                </a:solidFill>
              </a:rPr>
              <a:t>observación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útil</a:t>
            </a:r>
            <a:r>
              <a:rPr lang="en-US" sz="2200" dirty="0">
                <a:solidFill>
                  <a:srgbClr val="000000"/>
                </a:solidFill>
              </a:rPr>
              <a:t> y </a:t>
            </a:r>
            <a:r>
              <a:rPr lang="en-US" sz="2200" dirty="0" err="1">
                <a:solidFill>
                  <a:srgbClr val="000000"/>
                </a:solidFill>
              </a:rPr>
              <a:t>autoexplicativo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685800" lvl="1" indent="-215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 err="1">
                <a:solidFill>
                  <a:srgbClr val="000000"/>
                </a:solidFill>
              </a:rPr>
              <a:t>Configurar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alertas</a:t>
            </a:r>
            <a:r>
              <a:rPr lang="en-US" sz="2200" dirty="0">
                <a:solidFill>
                  <a:srgbClr val="000000"/>
                </a:solidFill>
              </a:rPr>
              <a:t> para </a:t>
            </a:r>
            <a:r>
              <a:rPr lang="en-US" sz="2200" dirty="0" err="1">
                <a:solidFill>
                  <a:srgbClr val="000000"/>
                </a:solidFill>
              </a:rPr>
              <a:t>detectar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potenciales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problemas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las RPi.</a:t>
            </a:r>
            <a:endParaRPr sz="2200" dirty="0">
              <a:solidFill>
                <a:srgbClr val="00000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b="1" i="1"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b="1" i="1" dirty="0"/>
          </a:p>
        </p:txBody>
      </p:sp>
      <p:sp>
        <p:nvSpPr>
          <p:cNvPr id="96" name="Google Shape;96;p2"/>
          <p:cNvSpPr txBox="1"/>
          <p:nvPr/>
        </p:nvSpPr>
        <p:spPr>
          <a:xfrm>
            <a:off x="7805529" y="6427304"/>
            <a:ext cx="38563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Taller de Proyecto II - 2020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Objetivo general">
            <a:hlinkClick r:id="" action="ppaction://media"/>
            <a:extLst>
              <a:ext uri="{FF2B5EF4-FFF2-40B4-BE49-F238E27FC236}">
                <a16:creationId xmlns:a16="http://schemas.microsoft.com/office/drawing/2014/main" id="{1C14532C-4900-47C7-8740-178254061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357112" y="2076092"/>
            <a:ext cx="609600" cy="609600"/>
          </a:xfrm>
          <a:prstGeom prst="rect">
            <a:avLst/>
          </a:prstGeom>
        </p:spPr>
      </p:pic>
      <p:pic>
        <p:nvPicPr>
          <p:cNvPr id="4" name="Obj part 1">
            <a:hlinkClick r:id="" action="ppaction://media"/>
            <a:extLst>
              <a:ext uri="{FF2B5EF4-FFF2-40B4-BE49-F238E27FC236}">
                <a16:creationId xmlns:a16="http://schemas.microsoft.com/office/drawing/2014/main" id="{94AFB136-AF89-40CE-8783-01C061B7E01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29215" y="3538812"/>
            <a:ext cx="262007" cy="262007"/>
          </a:xfrm>
          <a:prstGeom prst="rect">
            <a:avLst/>
          </a:prstGeom>
        </p:spPr>
      </p:pic>
      <p:pic>
        <p:nvPicPr>
          <p:cNvPr id="5" name="Obj princ 2">
            <a:hlinkClick r:id="" action="ppaction://media"/>
            <a:extLst>
              <a:ext uri="{FF2B5EF4-FFF2-40B4-BE49-F238E27FC236}">
                <a16:creationId xmlns:a16="http://schemas.microsoft.com/office/drawing/2014/main" id="{167759E8-C701-43D9-A729-84F54426CCD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38205" y="4234411"/>
            <a:ext cx="258769" cy="258769"/>
          </a:xfrm>
          <a:prstGeom prst="rect">
            <a:avLst/>
          </a:prstGeom>
        </p:spPr>
      </p:pic>
      <p:pic>
        <p:nvPicPr>
          <p:cNvPr id="6" name="Obj prin 3">
            <a:hlinkClick r:id="" action="ppaction://media"/>
            <a:extLst>
              <a:ext uri="{FF2B5EF4-FFF2-40B4-BE49-F238E27FC236}">
                <a16:creationId xmlns:a16="http://schemas.microsoft.com/office/drawing/2014/main" id="{2D0759C5-09C8-4CFF-8A8F-5DDF8FB5BFD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38206" y="4576942"/>
            <a:ext cx="253090" cy="253090"/>
          </a:xfrm>
          <a:prstGeom prst="rect">
            <a:avLst/>
          </a:prstGeom>
        </p:spPr>
      </p:pic>
      <p:pic>
        <p:nvPicPr>
          <p:cNvPr id="8" name="Obj prin 4">
            <a:hlinkClick r:id="" action="ppaction://media"/>
            <a:extLst>
              <a:ext uri="{FF2B5EF4-FFF2-40B4-BE49-F238E27FC236}">
                <a16:creationId xmlns:a16="http://schemas.microsoft.com/office/drawing/2014/main" id="{7961D8BE-370A-4DFF-ADC5-FB5E466EB72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38205" y="4922889"/>
            <a:ext cx="253091" cy="253091"/>
          </a:xfrm>
          <a:prstGeom prst="rect">
            <a:avLst/>
          </a:prstGeom>
        </p:spPr>
      </p:pic>
      <p:pic>
        <p:nvPicPr>
          <p:cNvPr id="9" name="Obj prin 5">
            <a:hlinkClick r:id="" action="ppaction://media"/>
            <a:extLst>
              <a:ext uri="{FF2B5EF4-FFF2-40B4-BE49-F238E27FC236}">
                <a16:creationId xmlns:a16="http://schemas.microsoft.com/office/drawing/2014/main" id="{DB23DD7D-D162-49C4-AC3D-F713D9DF0170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42491" y="5303199"/>
            <a:ext cx="252734" cy="252734"/>
          </a:xfrm>
          <a:prstGeom prst="rect">
            <a:avLst/>
          </a:prstGeom>
        </p:spPr>
      </p:pic>
      <p:pic>
        <p:nvPicPr>
          <p:cNvPr id="10" name="Obj prin 6">
            <a:hlinkClick r:id="" action="ppaction://media"/>
            <a:extLst>
              <a:ext uri="{FF2B5EF4-FFF2-40B4-BE49-F238E27FC236}">
                <a16:creationId xmlns:a16="http://schemas.microsoft.com/office/drawing/2014/main" id="{A8A6FAAE-8C68-4745-B9E4-78D3C182840B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29215" y="5683152"/>
            <a:ext cx="252734" cy="2527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2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72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51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17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81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3868aa1a6_0_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Herramienta de código abierto para el monitoreo y manejo de alertas de sistemas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Recolecta métricas de distintas fuentes configurables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Las fuentes de métricas (llamados targets) deben tener un servicio llamado node-exporter corriendo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Almacena las métricas en una base de datos de series de tiempo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Tiene un manejador de alertas configurable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500"/>
              </a:spcAft>
              <a:buSzPts val="1800"/>
              <a:buChar char="●"/>
            </a:pPr>
            <a:r>
              <a:rPr lang="en-US"/>
              <a:t>Se puede conectar fácilmente con Grafana</a:t>
            </a:r>
            <a:endParaRPr/>
          </a:p>
        </p:txBody>
      </p:sp>
      <p:pic>
        <p:nvPicPr>
          <p:cNvPr id="103" name="Google Shape;103;g53868aa1a6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0836" y="153799"/>
            <a:ext cx="3750326" cy="167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rometheus">
            <a:hlinkClick r:id="" action="ppaction://media"/>
            <a:extLst>
              <a:ext uri="{FF2B5EF4-FFF2-40B4-BE49-F238E27FC236}">
                <a16:creationId xmlns:a16="http://schemas.microsoft.com/office/drawing/2014/main" id="{D467EC35-CC98-4608-B21F-38715051B3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49000" y="203224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3868aa1a6_0_7"/>
          <p:cNvSpPr txBox="1">
            <a:spLocks noGrp="1"/>
          </p:cNvSpPr>
          <p:nvPr>
            <p:ph type="body" idx="1"/>
          </p:nvPr>
        </p:nvSpPr>
        <p:spPr>
          <a:xfrm>
            <a:off x="838200" y="1978025"/>
            <a:ext cx="3929100" cy="345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Visualización de datos métricos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Bases de datos de series de tiempo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US"/>
              <a:t>Definir alertas/notificaciones</a:t>
            </a:r>
            <a:endParaRPr/>
          </a:p>
        </p:txBody>
      </p:sp>
      <p:pic>
        <p:nvPicPr>
          <p:cNvPr id="110" name="Google Shape;110;g53868aa1a6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6275" y="1052526"/>
            <a:ext cx="7324725" cy="5343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53868aa1a6_0_7"/>
          <p:cNvPicPr preferRelativeResize="0"/>
          <p:nvPr/>
        </p:nvPicPr>
        <p:blipFill rotWithShape="1">
          <a:blip r:embed="rId6">
            <a:alphaModFix/>
          </a:blip>
          <a:srcRect t="35656" b="36733"/>
          <a:stretch/>
        </p:blipFill>
        <p:spPr>
          <a:xfrm>
            <a:off x="4767450" y="547525"/>
            <a:ext cx="2657100" cy="7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rafana">
            <a:hlinkClick r:id="" action="ppaction://media"/>
            <a:extLst>
              <a:ext uri="{FF2B5EF4-FFF2-40B4-BE49-F238E27FC236}">
                <a16:creationId xmlns:a16="http://schemas.microsoft.com/office/drawing/2014/main" id="{684E2EEF-BD41-47A4-A05A-B26EBB997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75759" y="590291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609600" y="1812925"/>
            <a:ext cx="2746800" cy="18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800" b="1"/>
              <a:t>Esquema gráfico</a:t>
            </a:r>
            <a:endParaRPr sz="4800" b="1"/>
          </a:p>
        </p:txBody>
      </p:sp>
      <p:sp>
        <p:nvSpPr>
          <p:cNvPr id="117" name="Google Shape;117;p3"/>
          <p:cNvSpPr txBox="1"/>
          <p:nvPr/>
        </p:nvSpPr>
        <p:spPr>
          <a:xfrm>
            <a:off x="7805529" y="6427304"/>
            <a:ext cx="385638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Taller de Proyecto II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2020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5795" y="0"/>
            <a:ext cx="482041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squema">
            <a:hlinkClick r:id="" action="ppaction://media"/>
            <a:extLst>
              <a:ext uri="{FF2B5EF4-FFF2-40B4-BE49-F238E27FC236}">
                <a16:creationId xmlns:a16="http://schemas.microsoft.com/office/drawing/2014/main" id="{94E88EBC-D890-402E-80ED-D2CCD9C66E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52312" y="536137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800" b="1"/>
              <a:t>Hardware y herramientas de software</a:t>
            </a:r>
            <a:endParaRPr sz="4800"/>
          </a:p>
        </p:txBody>
      </p:sp>
      <p:sp>
        <p:nvSpPr>
          <p:cNvPr id="124" name="Google Shape;124;p4"/>
          <p:cNvSpPr txBox="1">
            <a:spLocks noGrp="1"/>
          </p:cNvSpPr>
          <p:nvPr>
            <p:ph type="body" idx="1"/>
          </p:nvPr>
        </p:nvSpPr>
        <p:spPr>
          <a:xfrm>
            <a:off x="838199" y="1450100"/>
            <a:ext cx="10823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sz="2400" b="1" dirty="0" err="1">
                <a:solidFill>
                  <a:srgbClr val="000000"/>
                </a:solidFill>
              </a:rPr>
              <a:t>Componentes</a:t>
            </a:r>
            <a:r>
              <a:rPr lang="en-US" sz="2400" b="1" dirty="0">
                <a:solidFill>
                  <a:srgbClr val="000000"/>
                </a:solidFill>
              </a:rPr>
              <a:t> de hardware:</a:t>
            </a:r>
            <a:endParaRPr sz="2400" b="1"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sz="2200" dirty="0">
                <a:solidFill>
                  <a:srgbClr val="000000"/>
                </a:solidFill>
              </a:rPr>
              <a:t>1 PC </a:t>
            </a:r>
            <a:r>
              <a:rPr lang="en-US" sz="2200" dirty="0" err="1">
                <a:solidFill>
                  <a:srgbClr val="000000"/>
                </a:solidFill>
              </a:rPr>
              <a:t>simulando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varias</a:t>
            </a:r>
            <a:r>
              <a:rPr lang="en-US" sz="2200" dirty="0">
                <a:solidFill>
                  <a:srgbClr val="000000"/>
                </a:solidFill>
              </a:rPr>
              <a:t> Raspberry Pi.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>
                <a:solidFill>
                  <a:srgbClr val="000000"/>
                </a:solidFill>
              </a:rPr>
              <a:t> 1 </a:t>
            </a:r>
            <a:r>
              <a:rPr lang="en-US" sz="2200" dirty="0" err="1">
                <a:solidFill>
                  <a:srgbClr val="000000"/>
                </a:solidFill>
              </a:rPr>
              <a:t>servidor</a:t>
            </a:r>
            <a:r>
              <a:rPr lang="en-US" sz="2200" dirty="0">
                <a:solidFill>
                  <a:srgbClr val="000000"/>
                </a:solidFill>
              </a:rPr>
              <a:t> con Linux. </a:t>
            </a:r>
            <a:endParaRPr sz="2200" dirty="0">
              <a:solidFill>
                <a:srgbClr val="000000"/>
              </a:solidFill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sz="2400" b="1" dirty="0" err="1">
                <a:solidFill>
                  <a:srgbClr val="000000"/>
                </a:solidFill>
              </a:rPr>
              <a:t>Herramientas</a:t>
            </a:r>
            <a:r>
              <a:rPr lang="en-US" sz="2400" b="1" dirty="0">
                <a:solidFill>
                  <a:srgbClr val="000000"/>
                </a:solidFill>
              </a:rPr>
              <a:t> de software</a:t>
            </a:r>
            <a:endParaRPr sz="2400" b="1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>
                <a:solidFill>
                  <a:srgbClr val="000000"/>
                </a:solidFill>
              </a:rPr>
              <a:t>Prometheus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herramienta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monitoreo</a:t>
            </a:r>
            <a:r>
              <a:rPr lang="en-US" sz="2200" dirty="0">
                <a:solidFill>
                  <a:srgbClr val="000000"/>
                </a:solidFill>
              </a:rPr>
              <a:t> y base de </a:t>
            </a:r>
            <a:r>
              <a:rPr lang="en-US" sz="2200" dirty="0" err="1">
                <a:solidFill>
                  <a:srgbClr val="000000"/>
                </a:solidFill>
              </a:rPr>
              <a:t>datos</a:t>
            </a:r>
            <a:r>
              <a:rPr lang="en-US" sz="2200" dirty="0">
                <a:solidFill>
                  <a:srgbClr val="000000"/>
                </a:solidFill>
              </a:rPr>
              <a:t> de series de </a:t>
            </a:r>
            <a:r>
              <a:rPr lang="en-US" sz="2200" dirty="0" err="1">
                <a:solidFill>
                  <a:srgbClr val="000000"/>
                </a:solidFill>
              </a:rPr>
              <a:t>tiempo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>
                <a:solidFill>
                  <a:srgbClr val="000000"/>
                </a:solidFill>
              </a:rPr>
              <a:t>Grafana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plataforma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análisis</a:t>
            </a:r>
            <a:r>
              <a:rPr lang="en-US" sz="2200" dirty="0">
                <a:solidFill>
                  <a:srgbClr val="000000"/>
                </a:solidFill>
              </a:rPr>
              <a:t> y panel de </a:t>
            </a:r>
            <a:r>
              <a:rPr lang="en-US" sz="2200" dirty="0" err="1">
                <a:solidFill>
                  <a:srgbClr val="000000"/>
                </a:solidFill>
              </a:rPr>
              <a:t>observación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>
                <a:solidFill>
                  <a:srgbClr val="000000"/>
                </a:solidFill>
              </a:rPr>
              <a:t>Node-exporter </a:t>
            </a:r>
            <a:r>
              <a:rPr lang="en-US" sz="2200" dirty="0" err="1">
                <a:solidFill>
                  <a:srgbClr val="000000"/>
                </a:solidFill>
              </a:rPr>
              <a:t>como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generador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métricas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legibles</a:t>
            </a:r>
            <a:r>
              <a:rPr lang="en-US" sz="2200" dirty="0">
                <a:solidFill>
                  <a:srgbClr val="000000"/>
                </a:solidFill>
              </a:rPr>
              <a:t> por Prometheus.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>
                <a:solidFill>
                  <a:srgbClr val="000000"/>
                </a:solidFill>
              </a:rPr>
              <a:t>Docker para </a:t>
            </a:r>
            <a:r>
              <a:rPr lang="en-US" sz="2200" dirty="0" err="1">
                <a:solidFill>
                  <a:srgbClr val="000000"/>
                </a:solidFill>
              </a:rPr>
              <a:t>modularizar</a:t>
            </a:r>
            <a:r>
              <a:rPr lang="en-US" sz="2200" dirty="0">
                <a:solidFill>
                  <a:srgbClr val="000000"/>
                </a:solidFill>
              </a:rPr>
              <a:t> el </a:t>
            </a:r>
            <a:r>
              <a:rPr lang="en-US" sz="2200" dirty="0" err="1">
                <a:solidFill>
                  <a:srgbClr val="000000"/>
                </a:solidFill>
              </a:rPr>
              <a:t>servidor</a:t>
            </a:r>
            <a:r>
              <a:rPr lang="en-US" sz="2200" dirty="0">
                <a:solidFill>
                  <a:srgbClr val="000000"/>
                </a:solidFill>
              </a:rPr>
              <a:t> con Prometheus y Grafana.</a:t>
            </a:r>
            <a:endParaRPr sz="2200" dirty="0">
              <a:solidFill>
                <a:srgbClr val="000000"/>
              </a:solidFill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sz="2400" b="1" dirty="0" err="1">
                <a:solidFill>
                  <a:srgbClr val="000000"/>
                </a:solidFill>
              </a:rPr>
              <a:t>Tareas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iniciales</a:t>
            </a:r>
            <a:endParaRPr sz="2400" b="1" dirty="0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 err="1">
                <a:solidFill>
                  <a:srgbClr val="000000"/>
                </a:solidFill>
              </a:rPr>
              <a:t>Simular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varias</a:t>
            </a:r>
            <a:r>
              <a:rPr lang="en-US" sz="2200" dirty="0">
                <a:solidFill>
                  <a:srgbClr val="000000"/>
                </a:solidFill>
              </a:rPr>
              <a:t> Raspberry Pi con VirtualBox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 err="1">
                <a:solidFill>
                  <a:srgbClr val="000000"/>
                </a:solidFill>
              </a:rPr>
              <a:t>Crear</a:t>
            </a:r>
            <a:r>
              <a:rPr lang="en-US" sz="2200" dirty="0">
                <a:solidFill>
                  <a:srgbClr val="000000"/>
                </a:solidFill>
              </a:rPr>
              <a:t> un </a:t>
            </a:r>
            <a:r>
              <a:rPr lang="en-US" sz="2200" dirty="0" err="1">
                <a:solidFill>
                  <a:srgbClr val="000000"/>
                </a:solidFill>
              </a:rPr>
              <a:t>contenedor</a:t>
            </a:r>
            <a:r>
              <a:rPr lang="en-US" sz="2200" dirty="0">
                <a:solidFill>
                  <a:srgbClr val="000000"/>
                </a:solidFill>
              </a:rPr>
              <a:t> de docker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el </a:t>
            </a:r>
            <a:r>
              <a:rPr lang="en-US" sz="2200" dirty="0" err="1">
                <a:solidFill>
                  <a:srgbClr val="000000"/>
                </a:solidFill>
              </a:rPr>
              <a:t>servidor</a:t>
            </a:r>
            <a:r>
              <a:rPr lang="en-US" sz="2200" dirty="0">
                <a:solidFill>
                  <a:srgbClr val="000000"/>
                </a:solidFill>
              </a:rPr>
              <a:t> Linux.</a:t>
            </a:r>
            <a:endParaRPr sz="2200" dirty="0">
              <a:solidFill>
                <a:srgbClr val="000000"/>
              </a:solidFill>
            </a:endParaRPr>
          </a:p>
          <a:p>
            <a:pPr marL="914400" lvl="1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-US" sz="2200" dirty="0" err="1">
                <a:solidFill>
                  <a:srgbClr val="000000"/>
                </a:solidFill>
              </a:rPr>
              <a:t>Instalar</a:t>
            </a:r>
            <a:r>
              <a:rPr lang="en-US" sz="2200" dirty="0">
                <a:solidFill>
                  <a:srgbClr val="000000"/>
                </a:solidFill>
              </a:rPr>
              <a:t> Prometheus y </a:t>
            </a:r>
            <a:r>
              <a:rPr lang="en-US" sz="2200" dirty="0" err="1">
                <a:solidFill>
                  <a:srgbClr val="000000"/>
                </a:solidFill>
              </a:rPr>
              <a:t>grafana</a:t>
            </a:r>
            <a:r>
              <a:rPr lang="en-US" sz="2200" dirty="0">
                <a:solidFill>
                  <a:srgbClr val="000000"/>
                </a:solidFill>
              </a:rPr>
              <a:t> dentro del </a:t>
            </a:r>
            <a:r>
              <a:rPr lang="en-US" sz="2200" dirty="0" err="1">
                <a:solidFill>
                  <a:srgbClr val="000000"/>
                </a:solidFill>
              </a:rPr>
              <a:t>contenedor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  <a:endParaRPr sz="2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b="1" i="1" dirty="0"/>
          </a:p>
        </p:txBody>
      </p:sp>
      <p:sp>
        <p:nvSpPr>
          <p:cNvPr id="125" name="Google Shape;125;p4"/>
          <p:cNvSpPr txBox="1"/>
          <p:nvPr/>
        </p:nvSpPr>
        <p:spPr>
          <a:xfrm>
            <a:off x="7805529" y="6427304"/>
            <a:ext cx="38563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Taller de Proyecto II - 2020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Hard y herramientas">
            <a:hlinkClick r:id="" action="ppaction://media"/>
            <a:extLst>
              <a:ext uri="{FF2B5EF4-FFF2-40B4-BE49-F238E27FC236}">
                <a16:creationId xmlns:a16="http://schemas.microsoft.com/office/drawing/2014/main" id="{1B5ACDF9-0ADD-4D95-8ECE-D0BBCE80E6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52299" y="566321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63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b="1"/>
              <a:t>¡GRACIAS!</a:t>
            </a:r>
            <a:endParaRPr b="1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 b="1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5500"/>
              <a:t>¿Preguntas?</a:t>
            </a:r>
            <a:endParaRPr sz="5500"/>
          </a:p>
        </p:txBody>
      </p:sp>
      <p:sp>
        <p:nvSpPr>
          <p:cNvPr id="131" name="Google Shape;131;p5"/>
          <p:cNvSpPr txBox="1"/>
          <p:nvPr/>
        </p:nvSpPr>
        <p:spPr>
          <a:xfrm>
            <a:off x="7805529" y="6427304"/>
            <a:ext cx="3856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Taller de Proyecto II - 2020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EB5AB597-E6C2-4097-8EE5-CF32F91951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2650" y="562770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329</Words>
  <Application>Microsoft Office PowerPoint</Application>
  <PresentationFormat>Panorámica</PresentationFormat>
  <Paragraphs>51</Paragraphs>
  <Slides>7</Slides>
  <Notes>7</Notes>
  <HiddenSlides>0</HiddenSlides>
  <MMClips>13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Tema de Office</vt:lpstr>
      <vt:lpstr>Taller de Proyecto II</vt:lpstr>
      <vt:lpstr>Objetivos del Proyecto</vt:lpstr>
      <vt:lpstr>Presentación de PowerPoint</vt:lpstr>
      <vt:lpstr>Presentación de PowerPoint</vt:lpstr>
      <vt:lpstr>Esquema gráfico</vt:lpstr>
      <vt:lpstr>Hardware y herramientas de software</vt:lpstr>
      <vt:lpstr>¡GRACIAS!  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Taller de Proyecto II</dc:title>
  <dc:creator>fernando</dc:creator>
  <cp:lastModifiedBy>Federico</cp:lastModifiedBy>
  <cp:revision>9</cp:revision>
  <dcterms:created xsi:type="dcterms:W3CDTF">2019-08-13T19:14:34Z</dcterms:created>
  <dcterms:modified xsi:type="dcterms:W3CDTF">2020-09-28T03:02:52Z</dcterms:modified>
</cp:coreProperties>
</file>